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8" r:id="rId3"/>
    <p:sldId id="262" r:id="rId4"/>
    <p:sldId id="260" r:id="rId5"/>
    <p:sldId id="259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EE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AD5A-C568-4F2C-AD42-DFC8029425A4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7D3-7475-47AF-B683-2F791E4D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28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AD5A-C568-4F2C-AD42-DFC8029425A4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7D3-7475-47AF-B683-2F791E4D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954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AD5A-C568-4F2C-AD42-DFC8029425A4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7D3-7475-47AF-B683-2F791E4D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54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AD5A-C568-4F2C-AD42-DFC8029425A4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7D3-7475-47AF-B683-2F791E4D9FCD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6951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AD5A-C568-4F2C-AD42-DFC8029425A4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7D3-7475-47AF-B683-2F791E4D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850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AD5A-C568-4F2C-AD42-DFC8029425A4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7D3-7475-47AF-B683-2F791E4D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128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AD5A-C568-4F2C-AD42-DFC8029425A4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7D3-7475-47AF-B683-2F791E4D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644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AD5A-C568-4F2C-AD42-DFC8029425A4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7D3-7475-47AF-B683-2F791E4D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4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AD5A-C568-4F2C-AD42-DFC8029425A4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7D3-7475-47AF-B683-2F791E4D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448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AD5A-C568-4F2C-AD42-DFC8029425A4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7D3-7475-47AF-B683-2F791E4D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872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AD5A-C568-4F2C-AD42-DFC8029425A4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7D3-7475-47AF-B683-2F791E4D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390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AD5A-C568-4F2C-AD42-DFC8029425A4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7D3-7475-47AF-B683-2F791E4D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864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AD5A-C568-4F2C-AD42-DFC8029425A4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7D3-7475-47AF-B683-2F791E4D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4315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AD5A-C568-4F2C-AD42-DFC8029425A4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7D3-7475-47AF-B683-2F791E4D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687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AD5A-C568-4F2C-AD42-DFC8029425A4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7D3-7475-47AF-B683-2F791E4D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950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AD5A-C568-4F2C-AD42-DFC8029425A4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7D3-7475-47AF-B683-2F791E4D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520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AD5A-C568-4F2C-AD42-DFC8029425A4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7D3-7475-47AF-B683-2F791E4D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67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9E0AD5A-C568-4F2C-AD42-DFC8029425A4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E7D3-7475-47AF-B683-2F791E4D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3280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AE727-76AA-0573-8D21-B7F293A31F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7F3F4-DB53-E105-06F4-C42C8BDC5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45977-D4AF-276B-38CD-16839ED9F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503" y="-115529"/>
            <a:ext cx="14042311" cy="70890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6B5462-E126-AE45-1CD3-90300F3AFA7E}"/>
              </a:ext>
            </a:extLst>
          </p:cNvPr>
          <p:cNvSpPr/>
          <p:nvPr/>
        </p:nvSpPr>
        <p:spPr>
          <a:xfrm>
            <a:off x="8681776" y="803868"/>
            <a:ext cx="4182002" cy="2873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Artificial Intelligence</a:t>
            </a:r>
            <a:endParaRPr lang="en-IN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111168"/>
      </p:ext>
    </p:extLst>
  </p:cSld>
  <p:clrMapOvr>
    <a:masterClrMapping/>
  </p:clrMapOvr>
  <p:transition spd="slow" advClick="0" advTm="7405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A6C8F-5C48-C7E7-BB37-D58BF1A0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083" y="2536723"/>
            <a:ext cx="9528329" cy="4094589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000" dirty="0"/>
              <a:t>Definition of AI</a:t>
            </a:r>
            <a:br>
              <a:rPr lang="en-IN" sz="2000" dirty="0"/>
            </a:br>
            <a:br>
              <a:rPr lang="en-IN" sz="2000" dirty="0"/>
            </a:br>
            <a:r>
              <a:rPr lang="en-US" sz="2000" dirty="0"/>
              <a:t>AI is the ability of a computer or machine to perform tasks that normally require human intelligence, such as learning, reasoning, and problem-solving.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Example: Virtual assistants (Alexa, Siri), self-driving cars</a:t>
            </a:r>
            <a:endParaRPr lang="en-IN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7D5729-732C-2C32-528F-C1F09EAE4EE7}"/>
              </a:ext>
            </a:extLst>
          </p:cNvPr>
          <p:cNvSpPr/>
          <p:nvPr/>
        </p:nvSpPr>
        <p:spPr>
          <a:xfrm>
            <a:off x="1720645" y="1740310"/>
            <a:ext cx="7039897" cy="6882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733D7B-6D2E-0D85-47C2-B556749F0FC6}"/>
              </a:ext>
            </a:extLst>
          </p:cNvPr>
          <p:cNvSpPr/>
          <p:nvPr/>
        </p:nvSpPr>
        <p:spPr>
          <a:xfrm>
            <a:off x="1386348" y="943897"/>
            <a:ext cx="8681885" cy="6882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Introduction of AI</a:t>
            </a:r>
            <a:endParaRPr lang="en-IN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2E1A54-4247-FB26-F348-D2277035C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2024743"/>
            <a:ext cx="4264201" cy="20842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9169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66"/>
    </mc:Choice>
    <mc:Fallback>
      <p:transition spd="slow" advClick="0" advTm="7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0ACDC9-3AD0-45BB-3E09-BE282D2AB848}"/>
              </a:ext>
            </a:extLst>
          </p:cNvPr>
          <p:cNvSpPr/>
          <p:nvPr/>
        </p:nvSpPr>
        <p:spPr>
          <a:xfrm>
            <a:off x="2677212" y="1838227"/>
            <a:ext cx="7833675" cy="36481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8F4171-3BFF-C965-A29E-F4C706156130}"/>
              </a:ext>
            </a:extLst>
          </p:cNvPr>
          <p:cNvSpPr/>
          <p:nvPr/>
        </p:nvSpPr>
        <p:spPr>
          <a:xfrm>
            <a:off x="2067611" y="2234152"/>
            <a:ext cx="1649691" cy="215512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Beginning of AI concept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597FE37-101C-AF08-5C69-03842779DD06}"/>
              </a:ext>
            </a:extLst>
          </p:cNvPr>
          <p:cNvSpPr/>
          <p:nvPr/>
        </p:nvSpPr>
        <p:spPr>
          <a:xfrm>
            <a:off x="788613" y="2057104"/>
            <a:ext cx="1275759" cy="72586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1950s</a:t>
            </a:r>
            <a:endParaRPr lang="en-IN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ED5B300-9AB5-482A-DE60-17BF3CD377AD}"/>
              </a:ext>
            </a:extLst>
          </p:cNvPr>
          <p:cNvSpPr/>
          <p:nvPr/>
        </p:nvSpPr>
        <p:spPr>
          <a:xfrm>
            <a:off x="3717302" y="2613578"/>
            <a:ext cx="1068765" cy="72586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2000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66760-22FE-B33D-1F7A-0EB3A6B405F9}"/>
              </a:ext>
            </a:extLst>
          </p:cNvPr>
          <p:cNvSpPr/>
          <p:nvPr/>
        </p:nvSpPr>
        <p:spPr>
          <a:xfrm>
            <a:off x="4786067" y="2641860"/>
            <a:ext cx="1514573" cy="1946634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Machine learning and automation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2D7453B-75AB-6A31-4BE3-1570D7C5827C}"/>
              </a:ext>
            </a:extLst>
          </p:cNvPr>
          <p:cNvSpPr/>
          <p:nvPr/>
        </p:nvSpPr>
        <p:spPr>
          <a:xfrm>
            <a:off x="6300640" y="3066068"/>
            <a:ext cx="1068765" cy="72586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Today</a:t>
            </a:r>
            <a:endParaRPr lang="en-IN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96FA99-F5CE-65CE-132F-437BD46205F6}"/>
              </a:ext>
            </a:extLst>
          </p:cNvPr>
          <p:cNvSpPr/>
          <p:nvPr/>
        </p:nvSpPr>
        <p:spPr>
          <a:xfrm>
            <a:off x="7369405" y="3026003"/>
            <a:ext cx="1586060" cy="19466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Generative AI and deep learning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4BD05-25B3-7568-C7A8-92734627AB16}"/>
              </a:ext>
            </a:extLst>
          </p:cNvPr>
          <p:cNvSpPr txBox="1"/>
          <p:nvPr/>
        </p:nvSpPr>
        <p:spPr>
          <a:xfrm>
            <a:off x="2689682" y="937934"/>
            <a:ext cx="6094428" cy="523220"/>
          </a:xfrm>
          <a:prstGeom prst="rect">
            <a:avLst/>
          </a:prstGeom>
          <a:noFill/>
        </p:spPr>
        <p:txBody>
          <a:bodyPr wrap="square">
            <a:prstTxWarp prst="textPlain">
              <a:avLst/>
            </a:prstTxWarp>
            <a:spAutoFit/>
          </a:bodyPr>
          <a:lstStyle/>
          <a:p>
            <a:r>
              <a:rPr lang="en-US" sz="28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A brief history  of AI</a:t>
            </a:r>
            <a:endParaRPr lang="en-IN" sz="2800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8293282"/>
      </p:ext>
    </p:extLst>
  </p:cSld>
  <p:clrMapOvr>
    <a:masterClrMapping/>
  </p:clrMapOvr>
  <p:transition spd="slow" advClick="0" advTm="10012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D553E8-368B-CB2D-2A91-ED9D049A1E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9E5ED-1182-3A83-CBBE-D26A179C45E4}"/>
              </a:ext>
            </a:extLst>
          </p:cNvPr>
          <p:cNvSpPr txBox="1"/>
          <p:nvPr/>
        </p:nvSpPr>
        <p:spPr>
          <a:xfrm>
            <a:off x="0" y="447725"/>
            <a:ext cx="1219200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/>
              <a:t>                                               AI in Daily Life</a:t>
            </a:r>
          </a:p>
          <a:p>
            <a:pPr>
              <a:buNone/>
            </a:pPr>
            <a:endParaRPr lang="en-IN" sz="2400" b="1" dirty="0"/>
          </a:p>
          <a:p>
            <a:pPr>
              <a:buNone/>
            </a:pPr>
            <a:endParaRPr lang="en-IN" sz="2400" b="1" dirty="0"/>
          </a:p>
          <a:p>
            <a:pPr>
              <a:buNone/>
            </a:pPr>
            <a:endParaRPr lang="en-IN" sz="2400" b="1" dirty="0"/>
          </a:p>
          <a:p>
            <a:r>
              <a:rPr lang="en-IN" sz="2800" dirty="0"/>
              <a:t>    </a:t>
            </a:r>
          </a:p>
        </p:txBody>
      </p:sp>
      <p:pic>
        <p:nvPicPr>
          <p:cNvPr id="10" name="Picture 9" descr="A silhouette of a person's head with a circuit board&#10;&#10;AI-generated content may be incorrect.">
            <a:extLst>
              <a:ext uri="{FF2B5EF4-FFF2-40B4-BE49-F238E27FC236}">
                <a16:creationId xmlns:a16="http://schemas.microsoft.com/office/drawing/2014/main" id="{C7250EB9-3A46-81A5-2554-4C9B29EB0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43307" y="1900304"/>
            <a:ext cx="2398444" cy="2639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dash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BC6BFB75-2F14-1BC8-174D-F15C49513B54}"/>
              </a:ext>
            </a:extLst>
          </p:cNvPr>
          <p:cNvSpPr/>
          <p:nvPr/>
        </p:nvSpPr>
        <p:spPr>
          <a:xfrm>
            <a:off x="7167368" y="1916958"/>
            <a:ext cx="3100503" cy="159885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Involvement in travel Application</a:t>
            </a:r>
            <a:endParaRPr lang="en-IN" b="1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DBFB1D6-A45A-018B-0B16-1D1B27064C73}"/>
              </a:ext>
            </a:extLst>
          </p:cNvPr>
          <p:cNvSpPr/>
          <p:nvPr/>
        </p:nvSpPr>
        <p:spPr>
          <a:xfrm>
            <a:off x="7357813" y="3570224"/>
            <a:ext cx="2785127" cy="1598856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Mobile Banking</a:t>
            </a:r>
            <a:endParaRPr lang="en-IN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B92FC2-51E7-C17D-34AB-B07E8F5C477C}"/>
              </a:ext>
            </a:extLst>
          </p:cNvPr>
          <p:cNvSpPr/>
          <p:nvPr/>
        </p:nvSpPr>
        <p:spPr>
          <a:xfrm>
            <a:off x="5833209" y="5312557"/>
            <a:ext cx="2785127" cy="1598856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Improve the online shopping</a:t>
            </a:r>
            <a:endParaRPr lang="en-IN" b="1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0F51E62-0FDB-C81E-9414-1CF39D789AE9}"/>
              </a:ext>
            </a:extLst>
          </p:cNvPr>
          <p:cNvSpPr/>
          <p:nvPr/>
        </p:nvSpPr>
        <p:spPr>
          <a:xfrm>
            <a:off x="2866899" y="5320197"/>
            <a:ext cx="2785127" cy="159885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Social Networki</a:t>
            </a:r>
            <a:r>
              <a:rPr lang="en-US" dirty="0"/>
              <a:t>ng</a:t>
            </a:r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F961383-D1DE-A47F-CDD4-BFF0A3E3258D}"/>
              </a:ext>
            </a:extLst>
          </p:cNvPr>
          <p:cNvSpPr/>
          <p:nvPr/>
        </p:nvSpPr>
        <p:spPr>
          <a:xfrm>
            <a:off x="860476" y="3951747"/>
            <a:ext cx="2928122" cy="1598856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Mobile Application</a:t>
            </a:r>
            <a:endParaRPr lang="en-IN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1DDE16F-CE21-AFED-C061-8A842215D67D}"/>
              </a:ext>
            </a:extLst>
          </p:cNvPr>
          <p:cNvSpPr/>
          <p:nvPr/>
        </p:nvSpPr>
        <p:spPr>
          <a:xfrm>
            <a:off x="594073" y="2109537"/>
            <a:ext cx="2785127" cy="159885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Helping us with emai</a:t>
            </a:r>
            <a:r>
              <a:rPr lang="en-US" dirty="0"/>
              <a:t>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3622754"/>
      </p:ext>
    </p:extLst>
  </p:cSld>
  <p:clrMapOvr>
    <a:masterClrMapping/>
  </p:clrMapOvr>
  <p:transition spd="slow" advClick="0" advTm="986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C985A0-0B12-7CC8-9974-2F6C30C4D551}"/>
              </a:ext>
            </a:extLst>
          </p:cNvPr>
          <p:cNvSpPr/>
          <p:nvPr/>
        </p:nvSpPr>
        <p:spPr>
          <a:xfrm>
            <a:off x="-1018909" y="1131526"/>
            <a:ext cx="6913984" cy="438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2800" b="1" dirty="0"/>
              <a:t>Positive Impacts of AI</a:t>
            </a:r>
            <a:endParaRPr lang="en-IN" sz="2800" b="1" dirty="0">
              <a:ln/>
              <a:solidFill>
                <a:schemeClr val="accent3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17709E3-5CF9-C900-0B48-A4F21FA5E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54" y="2186127"/>
            <a:ext cx="513794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Healthcare: Early disease detection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Education: Personalized learning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Agriculture: Smart farming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Industry: Automation &amp; efficiency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Environment: Energy management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C5425-F63F-7161-D1A7-69546FD09260}"/>
              </a:ext>
            </a:extLst>
          </p:cNvPr>
          <p:cNvSpPr/>
          <p:nvPr/>
        </p:nvSpPr>
        <p:spPr>
          <a:xfrm>
            <a:off x="7230359" y="1018094"/>
            <a:ext cx="3780148" cy="29128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A1C0F-C141-0437-3E7F-BD8B16DB709C}"/>
              </a:ext>
            </a:extLst>
          </p:cNvPr>
          <p:cNvSpPr txBox="1"/>
          <p:nvPr/>
        </p:nvSpPr>
        <p:spPr>
          <a:xfrm>
            <a:off x="6374877" y="1018094"/>
            <a:ext cx="660347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accent5"/>
                </a:solidFill>
              </a:rPr>
              <a:t>Negative Impacts of AI</a:t>
            </a:r>
          </a:p>
          <a:p>
            <a:pPr>
              <a:buNone/>
            </a:pPr>
            <a:endParaRPr lang="en-US" sz="2800" b="1" dirty="0">
              <a:solidFill>
                <a:schemeClr val="accent5"/>
              </a:solidFill>
            </a:endParaRPr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Data privacy concerns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Over-dependence on technology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Job displacement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909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745"/>
    </mc:Choice>
    <mc:Fallback>
      <p:transition spd="slow" advClick="0" advTm="7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5900DE-45B3-0489-6930-E77D6413A0FF}"/>
              </a:ext>
            </a:extLst>
          </p:cNvPr>
          <p:cNvSpPr/>
          <p:nvPr/>
        </p:nvSpPr>
        <p:spPr>
          <a:xfrm>
            <a:off x="1799303" y="1484671"/>
            <a:ext cx="9035845" cy="51324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D15D31-14A6-46C0-8535-E1B08DBFE06C}"/>
              </a:ext>
            </a:extLst>
          </p:cNvPr>
          <p:cNvSpPr/>
          <p:nvPr/>
        </p:nvSpPr>
        <p:spPr>
          <a:xfrm>
            <a:off x="2684206" y="1592826"/>
            <a:ext cx="8917859" cy="49062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A0F19-B7AD-3BD2-DAF3-74B8E8479AFF}"/>
              </a:ext>
            </a:extLst>
          </p:cNvPr>
          <p:cNvSpPr txBox="1"/>
          <p:nvPr/>
        </p:nvSpPr>
        <p:spPr>
          <a:xfrm>
            <a:off x="3401962" y="560439"/>
            <a:ext cx="5742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      </a:t>
            </a:r>
            <a:endParaRPr lang="en-US" dirty="0"/>
          </a:p>
        </p:txBody>
      </p:sp>
      <p:sp useBgFill="1">
        <p:nvSpPr>
          <p:cNvPr id="7" name="TextBox 6">
            <a:extLst>
              <a:ext uri="{FF2B5EF4-FFF2-40B4-BE49-F238E27FC236}">
                <a16:creationId xmlns:a16="http://schemas.microsoft.com/office/drawing/2014/main" id="{F7275FB9-81E9-F233-C4AA-A07015E327DA}"/>
              </a:ext>
            </a:extLst>
          </p:cNvPr>
          <p:cNvSpPr txBox="1"/>
          <p:nvPr/>
        </p:nvSpPr>
        <p:spPr>
          <a:xfrm>
            <a:off x="152400" y="0"/>
            <a:ext cx="11887200" cy="7196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200" b="1" dirty="0"/>
              <a:t>                                    Future of AI</a:t>
            </a:r>
          </a:p>
          <a:p>
            <a:pPr>
              <a:buNone/>
            </a:pPr>
            <a:endParaRPr lang="en-IN" b="1" dirty="0"/>
          </a:p>
          <a:p>
            <a:pPr>
              <a:buNone/>
            </a:pPr>
            <a:endParaRPr lang="en-IN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Robot Assistants                                         Cyber Security                                           Human–AI collaboration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Health care                                                  Digital Marketing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dirty="0"/>
              <a:t>                                     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9" name="Picture 8" descr="A robot holding up a hand up&#10;&#10;AI-generated content may be incorrect.">
            <a:extLst>
              <a:ext uri="{FF2B5EF4-FFF2-40B4-BE49-F238E27FC236}">
                <a16:creationId xmlns:a16="http://schemas.microsoft.com/office/drawing/2014/main" id="{2F492BA4-B046-B110-13B9-F5AF4BB56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00" y="1815971"/>
            <a:ext cx="859297" cy="1613029"/>
          </a:xfrm>
          <a:prstGeom prst="rect">
            <a:avLst/>
          </a:prstGeom>
        </p:spPr>
      </p:pic>
      <p:pic>
        <p:nvPicPr>
          <p:cNvPr id="11" name="Picture 10" descr="A person using a touch screen&#10;&#10;AI-generated content may be incorrect.">
            <a:extLst>
              <a:ext uri="{FF2B5EF4-FFF2-40B4-BE49-F238E27FC236}">
                <a16:creationId xmlns:a16="http://schemas.microsoft.com/office/drawing/2014/main" id="{A9CB69EF-C9DB-3D33-FA35-761784849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17" y="1815971"/>
            <a:ext cx="3066610" cy="2026695"/>
          </a:xfrm>
          <a:prstGeom prst="rect">
            <a:avLst/>
          </a:prstGeom>
        </p:spPr>
      </p:pic>
      <p:pic>
        <p:nvPicPr>
          <p:cNvPr id="13" name="Picture 12" descr="A person shaking hands with a robot&#10;&#10;AI-generated content may be incorrect.">
            <a:extLst>
              <a:ext uri="{FF2B5EF4-FFF2-40B4-BE49-F238E27FC236}">
                <a16:creationId xmlns:a16="http://schemas.microsoft.com/office/drawing/2014/main" id="{9D449548-3E64-F515-DF00-ACFD9B5A6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25" y="1723647"/>
            <a:ext cx="2331143" cy="2119019"/>
          </a:xfrm>
          <a:prstGeom prst="rect">
            <a:avLst/>
          </a:prstGeom>
        </p:spPr>
      </p:pic>
      <p:pic>
        <p:nvPicPr>
          <p:cNvPr id="15" name="Picture 14" descr="A doctor using a tablet&#10;&#10;AI-generated content may be incorrect.">
            <a:extLst>
              <a:ext uri="{FF2B5EF4-FFF2-40B4-BE49-F238E27FC236}">
                <a16:creationId xmlns:a16="http://schemas.microsoft.com/office/drawing/2014/main" id="{1FEA96F1-4EAF-33E0-90A0-FF1412E746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976504"/>
            <a:ext cx="2862900" cy="1853919"/>
          </a:xfrm>
          <a:prstGeom prst="rect">
            <a:avLst/>
          </a:prstGeom>
        </p:spPr>
      </p:pic>
      <p:pic>
        <p:nvPicPr>
          <p:cNvPr id="17" name="Picture 16" descr="A group of people looking at a computer&#10;&#10;AI-generated content may be incorrect.">
            <a:extLst>
              <a:ext uri="{FF2B5EF4-FFF2-40B4-BE49-F238E27FC236}">
                <a16:creationId xmlns:a16="http://schemas.microsoft.com/office/drawing/2014/main" id="{07BB4262-2878-9D45-067F-6AA9736AC5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556" y="4976504"/>
            <a:ext cx="3478138" cy="174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07369"/>
      </p:ext>
    </p:extLst>
  </p:cSld>
  <p:clrMapOvr>
    <a:masterClrMapping/>
  </p:clrMapOvr>
  <p:transition spd="slow" advClick="0" advTm="293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A0ED45-26A2-D06F-798D-6297B6C4F5BC}"/>
              </a:ext>
            </a:extLst>
          </p:cNvPr>
          <p:cNvSpPr/>
          <p:nvPr/>
        </p:nvSpPr>
        <p:spPr>
          <a:xfrm>
            <a:off x="0" y="-1"/>
            <a:ext cx="12093677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DC059F1-15FB-F65A-C851-4F3F7F85B99A}"/>
              </a:ext>
            </a:extLst>
          </p:cNvPr>
          <p:cNvSpPr/>
          <p:nvPr/>
        </p:nvSpPr>
        <p:spPr>
          <a:xfrm>
            <a:off x="4070555" y="2605548"/>
            <a:ext cx="3106993" cy="2585884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Challenges of using AI</a:t>
            </a:r>
            <a:endParaRPr lang="en-IN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4A310232-5308-7E39-86B1-84CFE715D59D}"/>
              </a:ext>
            </a:extLst>
          </p:cNvPr>
          <p:cNvSpPr/>
          <p:nvPr/>
        </p:nvSpPr>
        <p:spPr>
          <a:xfrm>
            <a:off x="6494205" y="577648"/>
            <a:ext cx="1676401" cy="1413384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Risks of bias</a:t>
            </a:r>
            <a:endParaRPr lang="en-IN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6893ECD7-3A05-2183-8B4D-0A513ABFBF2E}"/>
              </a:ext>
            </a:extLst>
          </p:cNvPr>
          <p:cNvSpPr/>
          <p:nvPr/>
        </p:nvSpPr>
        <p:spPr>
          <a:xfrm>
            <a:off x="7796980" y="2684206"/>
            <a:ext cx="1912376" cy="1506795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Potential for misuses</a:t>
            </a:r>
            <a:endParaRPr lang="en-IN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6E59C8E-3246-B687-D8CB-E0CC56FD9426}"/>
              </a:ext>
            </a:extLst>
          </p:cNvPr>
          <p:cNvSpPr/>
          <p:nvPr/>
        </p:nvSpPr>
        <p:spPr>
          <a:xfrm>
            <a:off x="6563032" y="5279921"/>
            <a:ext cx="2128684" cy="1489589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Regulatory framework and standards</a:t>
            </a:r>
            <a:endParaRPr lang="en-IN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6FD2A87-F244-68BD-D6A0-AAAF8F76D5A0}"/>
              </a:ext>
            </a:extLst>
          </p:cNvPr>
          <p:cNvSpPr/>
          <p:nvPr/>
        </p:nvSpPr>
        <p:spPr>
          <a:xfrm>
            <a:off x="2374491" y="498988"/>
            <a:ext cx="2158179" cy="1799302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Ethics in data collection</a:t>
            </a:r>
            <a:endParaRPr lang="en-IN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D372F003-55E8-6B62-D46E-7E0D23E6B422}"/>
              </a:ext>
            </a:extLst>
          </p:cNvPr>
          <p:cNvSpPr/>
          <p:nvPr/>
        </p:nvSpPr>
        <p:spPr>
          <a:xfrm>
            <a:off x="909485" y="3136492"/>
            <a:ext cx="2521974" cy="1799302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Cybersecurity threats</a:t>
            </a:r>
            <a:endParaRPr lang="en-IN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C7DA0485-CBCE-20E6-E059-06A7CB49BE2F}"/>
              </a:ext>
            </a:extLst>
          </p:cNvPr>
          <p:cNvSpPr/>
          <p:nvPr/>
        </p:nvSpPr>
        <p:spPr>
          <a:xfrm>
            <a:off x="2374491" y="5324166"/>
            <a:ext cx="2403986" cy="1533833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Lack of transparency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BE4097-12C1-D627-DFA4-F76CD8A64BD5}"/>
              </a:ext>
            </a:extLst>
          </p:cNvPr>
          <p:cNvCxnSpPr>
            <a:cxnSpLocks/>
          </p:cNvCxnSpPr>
          <p:nvPr/>
        </p:nvCxnSpPr>
        <p:spPr>
          <a:xfrm flipH="1">
            <a:off x="6233652" y="1924665"/>
            <a:ext cx="526024" cy="75954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2AA32E-8E32-8358-8270-E63807207051}"/>
              </a:ext>
            </a:extLst>
          </p:cNvPr>
          <p:cNvCxnSpPr>
            <a:cxnSpLocks/>
          </p:cNvCxnSpPr>
          <p:nvPr/>
        </p:nvCxnSpPr>
        <p:spPr>
          <a:xfrm>
            <a:off x="4277032" y="2199967"/>
            <a:ext cx="412955" cy="602227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056BBB-6BF1-6D53-FE14-06351658F5AC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3431459" y="3967317"/>
            <a:ext cx="639096" cy="688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C565C2-440D-2AEF-7B69-4C2D01DC455A}"/>
              </a:ext>
            </a:extLst>
          </p:cNvPr>
          <p:cNvCxnSpPr/>
          <p:nvPr/>
        </p:nvCxnSpPr>
        <p:spPr>
          <a:xfrm flipH="1">
            <a:off x="4178710" y="4935794"/>
            <a:ext cx="511277" cy="53094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489D07-2873-BF85-1191-36C49E38A5A8}"/>
              </a:ext>
            </a:extLst>
          </p:cNvPr>
          <p:cNvCxnSpPr/>
          <p:nvPr/>
        </p:nvCxnSpPr>
        <p:spPr>
          <a:xfrm>
            <a:off x="6494206" y="4975123"/>
            <a:ext cx="555523" cy="34904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26CFA5-3A7A-8095-8489-CB061FDA0664}"/>
              </a:ext>
            </a:extLst>
          </p:cNvPr>
          <p:cNvCxnSpPr/>
          <p:nvPr/>
        </p:nvCxnSpPr>
        <p:spPr>
          <a:xfrm flipH="1">
            <a:off x="7177548" y="3578942"/>
            <a:ext cx="585019" cy="12781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31115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4432"/>
    </mc:Choice>
    <mc:Fallback>
      <p:transition spd="slow" advClick="0" advTm="14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369DFA-9E88-0295-8722-46F99D2162C4}"/>
              </a:ext>
            </a:extLst>
          </p:cNvPr>
          <p:cNvSpPr/>
          <p:nvPr/>
        </p:nvSpPr>
        <p:spPr>
          <a:xfrm>
            <a:off x="0" y="0"/>
            <a:ext cx="1253613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                                                Conclusion</a:t>
            </a:r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     Artificial Intelligence is changing the world in every field.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     It helps improve our daily lives through smart and efficient systems.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     AI offers great benefits, but it must be used responsibly and ethically.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     The future of AI is bright when guided by human values and creativity.</a:t>
            </a:r>
          </a:p>
        </p:txBody>
      </p:sp>
      <p:pic>
        <p:nvPicPr>
          <p:cNvPr id="4" name="Picture 3" descr="A person and robot touching a blue circle&#10;&#10;AI-generated content may be incorrect.">
            <a:extLst>
              <a:ext uri="{FF2B5EF4-FFF2-40B4-BE49-F238E27FC236}">
                <a16:creationId xmlns:a16="http://schemas.microsoft.com/office/drawing/2014/main" id="{A62ACA2C-CF86-021F-AFCB-8DC3ED017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06" y="182226"/>
            <a:ext cx="5240594" cy="27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50448"/>
      </p:ext>
    </p:extLst>
  </p:cSld>
  <p:clrMapOvr>
    <a:masterClrMapping/>
  </p:clrMapOvr>
  <p:transition spd="slow" advClick="0" advTm="75">
    <p:circl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23B03A-F560-7DA0-501E-0C9F0B02ED73}"/>
              </a:ext>
            </a:extLst>
          </p:cNvPr>
          <p:cNvSpPr/>
          <p:nvPr/>
        </p:nvSpPr>
        <p:spPr>
          <a:xfrm>
            <a:off x="2497394" y="2172929"/>
            <a:ext cx="6420464" cy="1632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5FE21C-1FCD-7DEB-7FB5-317FB4025C73}"/>
              </a:ext>
            </a:extLst>
          </p:cNvPr>
          <p:cNvSpPr/>
          <p:nvPr/>
        </p:nvSpPr>
        <p:spPr>
          <a:xfrm>
            <a:off x="2871019" y="2428568"/>
            <a:ext cx="5407742" cy="1632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44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A person holding a phone&#10;&#10;AI-generated content may be incorrect.">
            <a:extLst>
              <a:ext uri="{FF2B5EF4-FFF2-40B4-BE49-F238E27FC236}">
                <a16:creationId xmlns:a16="http://schemas.microsoft.com/office/drawing/2014/main" id="{6C5390ED-BBC6-7FB7-CC44-366370533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9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272">
        <p14:reveal thruBlk="1"/>
      </p:transition>
    </mc:Choice>
    <mc:Fallback>
      <p:transition spd="slow" advClick="0" advTm="2272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.2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8|1|0.7|1.9|1.1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9|1.3|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3|0.6|0.5|0.7|0.6|0.8|0.5|0.8|1.3|0.7|0.6|0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Presentation2</Template>
  <TotalTime>478</TotalTime>
  <Words>231</Words>
  <Application>Microsoft Office PowerPoint</Application>
  <PresentationFormat>Widescreen</PresentationFormat>
  <Paragraphs>74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Wingdings</vt:lpstr>
      <vt:lpstr>Wingdings 3</vt:lpstr>
      <vt:lpstr>Ion</vt:lpstr>
      <vt:lpstr>PowerPoint Presentation</vt:lpstr>
      <vt:lpstr>Definition of AI  AI is the ability of a computer or machine to perform tasks that normally require human intelligence, such as learning, reasoning, and problem-solving.  Example: Virtual assistants (Alexa, Siri), self-driving cars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Sneha Shandal</dc:creator>
  <cp:lastModifiedBy>Sneha Shandal</cp:lastModifiedBy>
  <cp:revision>4</cp:revision>
  <dcterms:created xsi:type="dcterms:W3CDTF">2025-11-06T16:02:03Z</dcterms:created>
  <dcterms:modified xsi:type="dcterms:W3CDTF">2025-11-07T18:24:58Z</dcterms:modified>
</cp:coreProperties>
</file>